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8" r:id="rId3"/>
    <p:sldId id="259" r:id="rId4"/>
    <p:sldId id="257" r:id="rId5"/>
    <p:sldId id="283" r:id="rId6"/>
    <p:sldId id="260" r:id="rId7"/>
    <p:sldId id="281" r:id="rId8"/>
    <p:sldId id="280" r:id="rId9"/>
    <p:sldId id="279" r:id="rId10"/>
    <p:sldId id="278" r:id="rId11"/>
    <p:sldId id="269" r:id="rId12"/>
    <p:sldId id="267" r:id="rId13"/>
    <p:sldId id="265" r:id="rId14"/>
    <p:sldId id="271" r:id="rId15"/>
    <p:sldId id="272" r:id="rId16"/>
    <p:sldId id="264" r:id="rId17"/>
    <p:sldId id="284" r:id="rId18"/>
    <p:sldId id="273" r:id="rId19"/>
    <p:sldId id="286" r:id="rId20"/>
    <p:sldId id="288" r:id="rId21"/>
    <p:sldId id="285" r:id="rId22"/>
    <p:sldId id="290" r:id="rId23"/>
    <p:sldId id="291" r:id="rId24"/>
    <p:sldId id="289" r:id="rId25"/>
    <p:sldId id="294" r:id="rId26"/>
    <p:sldId id="293" r:id="rId27"/>
    <p:sldId id="275" r:id="rId28"/>
    <p:sldId id="292" r:id="rId29"/>
    <p:sldId id="276" r:id="rId30"/>
    <p:sldId id="295" r:id="rId31"/>
    <p:sldId id="29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744" autoAdjust="0"/>
  </p:normalViewPr>
  <p:slideViewPr>
    <p:cSldViewPr snapToGrid="0">
      <p:cViewPr varScale="1">
        <p:scale>
          <a:sx n="129" d="100"/>
          <a:sy n="129" d="100"/>
        </p:scale>
        <p:origin x="2789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8ABA93-F551-4FA8-BCC5-9776EE63677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9EEBE2-3746-4417-AE7C-E4D52C846C22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Investigating data structure</a:t>
          </a:r>
          <a:endParaRPr lang="en-US"/>
        </a:p>
      </dgm:t>
    </dgm:pt>
    <dgm:pt modelId="{CB94D567-B023-4886-8E21-63A1430C8816}" type="parTrans" cxnId="{4E1C365C-E35A-4A03-9F7C-DB87B9B64F8A}">
      <dgm:prSet/>
      <dgm:spPr/>
      <dgm:t>
        <a:bodyPr/>
        <a:lstStyle/>
        <a:p>
          <a:endParaRPr lang="en-US"/>
        </a:p>
      </dgm:t>
    </dgm:pt>
    <dgm:pt modelId="{E530BC3D-90A5-43C0-B517-94CC6E5A1C74}" type="sibTrans" cxnId="{4E1C365C-E35A-4A03-9F7C-DB87B9B64F8A}">
      <dgm:prSet/>
      <dgm:spPr/>
      <dgm:t>
        <a:bodyPr/>
        <a:lstStyle/>
        <a:p>
          <a:endParaRPr lang="en-US"/>
        </a:p>
      </dgm:t>
    </dgm:pt>
    <dgm:pt modelId="{CE94C9B8-C175-47D9-AFD7-3C61CDA3D433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Viewing initial trends</a:t>
          </a:r>
          <a:endParaRPr lang="en-US" dirty="0"/>
        </a:p>
      </dgm:t>
    </dgm:pt>
    <dgm:pt modelId="{20F9441D-188D-48D6-88C5-970C950B00C1}" type="parTrans" cxnId="{7A4C5BEF-A22F-44D9-A502-EBEE763DE373}">
      <dgm:prSet/>
      <dgm:spPr/>
      <dgm:t>
        <a:bodyPr/>
        <a:lstStyle/>
        <a:p>
          <a:endParaRPr lang="en-US"/>
        </a:p>
      </dgm:t>
    </dgm:pt>
    <dgm:pt modelId="{06DBA5BC-A36D-4B0B-BD83-B9518558C592}" type="sibTrans" cxnId="{7A4C5BEF-A22F-44D9-A502-EBEE763DE373}">
      <dgm:prSet/>
      <dgm:spPr/>
      <dgm:t>
        <a:bodyPr/>
        <a:lstStyle/>
        <a:p>
          <a:endParaRPr lang="en-US"/>
        </a:p>
      </dgm:t>
    </dgm:pt>
    <dgm:pt modelId="{89510695-39F7-4808-A7F2-4D444C2A4172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Further data cleaning </a:t>
          </a:r>
          <a:endParaRPr lang="en-US" dirty="0"/>
        </a:p>
      </dgm:t>
    </dgm:pt>
    <dgm:pt modelId="{0DD6C0F1-0A10-498D-B6CD-F12CFF9D2BBC}" type="parTrans" cxnId="{5BBF6816-9421-4FF3-90A3-041817EFEA6C}">
      <dgm:prSet/>
      <dgm:spPr/>
      <dgm:t>
        <a:bodyPr/>
        <a:lstStyle/>
        <a:p>
          <a:endParaRPr lang="en-US"/>
        </a:p>
      </dgm:t>
    </dgm:pt>
    <dgm:pt modelId="{52852B85-68AE-4A92-93BC-8E8FA13DA163}" type="sibTrans" cxnId="{5BBF6816-9421-4FF3-90A3-041817EFEA6C}">
      <dgm:prSet/>
      <dgm:spPr/>
      <dgm:t>
        <a:bodyPr/>
        <a:lstStyle/>
        <a:p>
          <a:endParaRPr lang="en-US"/>
        </a:p>
      </dgm:t>
    </dgm:pt>
    <dgm:pt modelId="{9FA02101-66F6-47CF-85A1-683D4259483B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Final statistical model </a:t>
          </a:r>
          <a:endParaRPr lang="en-US" dirty="0"/>
        </a:p>
      </dgm:t>
    </dgm:pt>
    <dgm:pt modelId="{4E840EFE-0E74-4D76-9013-5AD1674AB243}" type="parTrans" cxnId="{8B3BEC03-1733-4D26-A582-0C11D15B7BC5}">
      <dgm:prSet/>
      <dgm:spPr/>
      <dgm:t>
        <a:bodyPr/>
        <a:lstStyle/>
        <a:p>
          <a:endParaRPr lang="en-US"/>
        </a:p>
      </dgm:t>
    </dgm:pt>
    <dgm:pt modelId="{7BBA7E3D-720B-4260-941E-9F67F6B92257}" type="sibTrans" cxnId="{8B3BEC03-1733-4D26-A582-0C11D15B7BC5}">
      <dgm:prSet/>
      <dgm:spPr/>
      <dgm:t>
        <a:bodyPr/>
        <a:lstStyle/>
        <a:p>
          <a:endParaRPr lang="en-US"/>
        </a:p>
      </dgm:t>
    </dgm:pt>
    <dgm:pt modelId="{895C9967-79E6-4EEE-B10D-F76D12566C3E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General data wrangling </a:t>
          </a:r>
          <a:endParaRPr lang="en-US" dirty="0"/>
        </a:p>
      </dgm:t>
    </dgm:pt>
    <dgm:pt modelId="{56A1E2B7-2CA5-419D-A782-25D285E6C629}" type="sibTrans" cxnId="{862152F8-E7FC-4AC2-98EA-A9AAD20E4A1C}">
      <dgm:prSet/>
      <dgm:spPr/>
      <dgm:t>
        <a:bodyPr/>
        <a:lstStyle/>
        <a:p>
          <a:endParaRPr lang="en-US"/>
        </a:p>
      </dgm:t>
    </dgm:pt>
    <dgm:pt modelId="{B846EF1C-A3F6-42CE-9771-2BC2D98FE384}" type="parTrans" cxnId="{862152F8-E7FC-4AC2-98EA-A9AAD20E4A1C}">
      <dgm:prSet/>
      <dgm:spPr/>
      <dgm:t>
        <a:bodyPr/>
        <a:lstStyle/>
        <a:p>
          <a:endParaRPr lang="en-US"/>
        </a:p>
      </dgm:t>
    </dgm:pt>
    <dgm:pt modelId="{DF2D13E1-DC84-4AC4-B69A-828CF8D62AE6}" type="pres">
      <dgm:prSet presAssocID="{9F8ABA93-F551-4FA8-BCC5-9776EE636778}" presName="root" presStyleCnt="0">
        <dgm:presLayoutVars>
          <dgm:dir/>
          <dgm:resizeHandles val="exact"/>
        </dgm:presLayoutVars>
      </dgm:prSet>
      <dgm:spPr/>
    </dgm:pt>
    <dgm:pt modelId="{1D96726B-CADD-4074-9E5E-C1FAC14C7AAF}" type="pres">
      <dgm:prSet presAssocID="{149EEBE2-3746-4417-AE7C-E4D52C846C22}" presName="compNode" presStyleCnt="0"/>
      <dgm:spPr/>
    </dgm:pt>
    <dgm:pt modelId="{BC14632E-C2E3-41EA-9AF6-E52909B96C62}" type="pres">
      <dgm:prSet presAssocID="{149EEBE2-3746-4417-AE7C-E4D52C846C2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5EB306D-A0EA-4387-984D-F1541AC02662}" type="pres">
      <dgm:prSet presAssocID="{149EEBE2-3746-4417-AE7C-E4D52C846C22}" presName="spaceRect" presStyleCnt="0"/>
      <dgm:spPr/>
    </dgm:pt>
    <dgm:pt modelId="{4E375A97-4BBF-4A28-B16E-28EAEDB4AF1F}" type="pres">
      <dgm:prSet presAssocID="{149EEBE2-3746-4417-AE7C-E4D52C846C22}" presName="textRect" presStyleLbl="revTx" presStyleIdx="0" presStyleCnt="5">
        <dgm:presLayoutVars>
          <dgm:chMax val="1"/>
          <dgm:chPref val="1"/>
        </dgm:presLayoutVars>
      </dgm:prSet>
      <dgm:spPr/>
    </dgm:pt>
    <dgm:pt modelId="{8BE9BA3A-FAFB-4355-BF6E-ADCF0A1B8439}" type="pres">
      <dgm:prSet presAssocID="{E530BC3D-90A5-43C0-B517-94CC6E5A1C74}" presName="sibTrans" presStyleCnt="0"/>
      <dgm:spPr/>
    </dgm:pt>
    <dgm:pt modelId="{C9797B3D-8700-4B19-B20E-1E68DD6019E2}" type="pres">
      <dgm:prSet presAssocID="{895C9967-79E6-4EEE-B10D-F76D12566C3E}" presName="compNode" presStyleCnt="0"/>
      <dgm:spPr/>
    </dgm:pt>
    <dgm:pt modelId="{6F07BDB2-1F75-4C5E-B746-EA8A15473AC1}" type="pres">
      <dgm:prSet presAssocID="{895C9967-79E6-4EEE-B10D-F76D12566C3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AF55D056-A2F4-4258-8B86-189D6F6A03B3}" type="pres">
      <dgm:prSet presAssocID="{895C9967-79E6-4EEE-B10D-F76D12566C3E}" presName="spaceRect" presStyleCnt="0"/>
      <dgm:spPr/>
    </dgm:pt>
    <dgm:pt modelId="{BECD597F-ABAC-4DCD-BE56-BAB02C0B3D26}" type="pres">
      <dgm:prSet presAssocID="{895C9967-79E6-4EEE-B10D-F76D12566C3E}" presName="textRect" presStyleLbl="revTx" presStyleIdx="1" presStyleCnt="5">
        <dgm:presLayoutVars>
          <dgm:chMax val="1"/>
          <dgm:chPref val="1"/>
        </dgm:presLayoutVars>
      </dgm:prSet>
      <dgm:spPr/>
    </dgm:pt>
    <dgm:pt modelId="{FB380AAB-BC79-42E1-AC17-B4D80E0104F6}" type="pres">
      <dgm:prSet presAssocID="{56A1E2B7-2CA5-419D-A782-25D285E6C629}" presName="sibTrans" presStyleCnt="0"/>
      <dgm:spPr/>
    </dgm:pt>
    <dgm:pt modelId="{F5C637E2-23E0-446D-A239-322E66E5923B}" type="pres">
      <dgm:prSet presAssocID="{CE94C9B8-C175-47D9-AFD7-3C61CDA3D433}" presName="compNode" presStyleCnt="0"/>
      <dgm:spPr/>
    </dgm:pt>
    <dgm:pt modelId="{98408B59-A617-4CC3-9818-045DE1B35991}" type="pres">
      <dgm:prSet presAssocID="{CE94C9B8-C175-47D9-AFD7-3C61CDA3D43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497B77F-96FC-45A6-8364-3A0B874664C6}" type="pres">
      <dgm:prSet presAssocID="{CE94C9B8-C175-47D9-AFD7-3C61CDA3D433}" presName="spaceRect" presStyleCnt="0"/>
      <dgm:spPr/>
    </dgm:pt>
    <dgm:pt modelId="{775B4034-7BB3-4061-AB0C-532B1931168A}" type="pres">
      <dgm:prSet presAssocID="{CE94C9B8-C175-47D9-AFD7-3C61CDA3D433}" presName="textRect" presStyleLbl="revTx" presStyleIdx="2" presStyleCnt="5">
        <dgm:presLayoutVars>
          <dgm:chMax val="1"/>
          <dgm:chPref val="1"/>
        </dgm:presLayoutVars>
      </dgm:prSet>
      <dgm:spPr/>
    </dgm:pt>
    <dgm:pt modelId="{0D4BE5DA-6AC7-4F43-8622-CF090C0D4149}" type="pres">
      <dgm:prSet presAssocID="{06DBA5BC-A36D-4B0B-BD83-B9518558C592}" presName="sibTrans" presStyleCnt="0"/>
      <dgm:spPr/>
    </dgm:pt>
    <dgm:pt modelId="{74A396F0-EE8B-4C5B-8C1E-E0519A6E5A18}" type="pres">
      <dgm:prSet presAssocID="{89510695-39F7-4808-A7F2-4D444C2A4172}" presName="compNode" presStyleCnt="0"/>
      <dgm:spPr/>
    </dgm:pt>
    <dgm:pt modelId="{BA746B2F-E43F-4BB7-8ED8-1B82C6A4E7C8}" type="pres">
      <dgm:prSet presAssocID="{89510695-39F7-4808-A7F2-4D444C2A417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F03C451B-B24B-4B8D-BA1E-40E80E0B983E}" type="pres">
      <dgm:prSet presAssocID="{89510695-39F7-4808-A7F2-4D444C2A4172}" presName="spaceRect" presStyleCnt="0"/>
      <dgm:spPr/>
    </dgm:pt>
    <dgm:pt modelId="{9FC6D11A-1286-4AE5-98E9-121E9B149277}" type="pres">
      <dgm:prSet presAssocID="{89510695-39F7-4808-A7F2-4D444C2A4172}" presName="textRect" presStyleLbl="revTx" presStyleIdx="3" presStyleCnt="5">
        <dgm:presLayoutVars>
          <dgm:chMax val="1"/>
          <dgm:chPref val="1"/>
        </dgm:presLayoutVars>
      </dgm:prSet>
      <dgm:spPr/>
    </dgm:pt>
    <dgm:pt modelId="{F3B043BE-145A-4869-8F14-2A3037895089}" type="pres">
      <dgm:prSet presAssocID="{52852B85-68AE-4A92-93BC-8E8FA13DA163}" presName="sibTrans" presStyleCnt="0"/>
      <dgm:spPr/>
    </dgm:pt>
    <dgm:pt modelId="{A533FD33-DDFB-4367-9A52-C4BE2C4FBAD9}" type="pres">
      <dgm:prSet presAssocID="{9FA02101-66F6-47CF-85A1-683D4259483B}" presName="compNode" presStyleCnt="0"/>
      <dgm:spPr/>
    </dgm:pt>
    <dgm:pt modelId="{FD62591B-DBC2-4521-8851-FDEA94C2572A}" type="pres">
      <dgm:prSet presAssocID="{9FA02101-66F6-47CF-85A1-683D4259483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 with solid fill"/>
        </a:ext>
      </dgm:extLst>
    </dgm:pt>
    <dgm:pt modelId="{E1DE824B-AC54-4D5A-80FB-5221365546C9}" type="pres">
      <dgm:prSet presAssocID="{9FA02101-66F6-47CF-85A1-683D4259483B}" presName="spaceRect" presStyleCnt="0"/>
      <dgm:spPr/>
    </dgm:pt>
    <dgm:pt modelId="{B7CD0EF6-E8A7-4E64-B1A1-B595C4579FBD}" type="pres">
      <dgm:prSet presAssocID="{9FA02101-66F6-47CF-85A1-683D4259483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B3BEC03-1733-4D26-A582-0C11D15B7BC5}" srcId="{9F8ABA93-F551-4FA8-BCC5-9776EE636778}" destId="{9FA02101-66F6-47CF-85A1-683D4259483B}" srcOrd="4" destOrd="0" parTransId="{4E840EFE-0E74-4D76-9013-5AD1674AB243}" sibTransId="{7BBA7E3D-720B-4260-941E-9F67F6B92257}"/>
    <dgm:cxn modelId="{5BBF6816-9421-4FF3-90A3-041817EFEA6C}" srcId="{9F8ABA93-F551-4FA8-BCC5-9776EE636778}" destId="{89510695-39F7-4808-A7F2-4D444C2A4172}" srcOrd="3" destOrd="0" parTransId="{0DD6C0F1-0A10-498D-B6CD-F12CFF9D2BBC}" sibTransId="{52852B85-68AE-4A92-93BC-8E8FA13DA163}"/>
    <dgm:cxn modelId="{EA78EF1B-703A-4CFA-9E79-CAC334594A70}" type="presOf" srcId="{9FA02101-66F6-47CF-85A1-683D4259483B}" destId="{B7CD0EF6-E8A7-4E64-B1A1-B595C4579FBD}" srcOrd="0" destOrd="0" presId="urn:microsoft.com/office/officeart/2018/2/layout/IconLabelList"/>
    <dgm:cxn modelId="{4E1C365C-E35A-4A03-9F7C-DB87B9B64F8A}" srcId="{9F8ABA93-F551-4FA8-BCC5-9776EE636778}" destId="{149EEBE2-3746-4417-AE7C-E4D52C846C22}" srcOrd="0" destOrd="0" parTransId="{CB94D567-B023-4886-8E21-63A1430C8816}" sibTransId="{E530BC3D-90A5-43C0-B517-94CC6E5A1C74}"/>
    <dgm:cxn modelId="{F0651C7C-AFB5-482B-A815-F0C9F555CB00}" type="presOf" srcId="{9F8ABA93-F551-4FA8-BCC5-9776EE636778}" destId="{DF2D13E1-DC84-4AC4-B69A-828CF8D62AE6}" srcOrd="0" destOrd="0" presId="urn:microsoft.com/office/officeart/2018/2/layout/IconLabelList"/>
    <dgm:cxn modelId="{C81D7582-3E9D-4FD5-B579-1B8B43C3F15F}" type="presOf" srcId="{895C9967-79E6-4EEE-B10D-F76D12566C3E}" destId="{BECD597F-ABAC-4DCD-BE56-BAB02C0B3D26}" srcOrd="0" destOrd="0" presId="urn:microsoft.com/office/officeart/2018/2/layout/IconLabelList"/>
    <dgm:cxn modelId="{0CC845C1-AA85-419B-9E98-C8929EDD0311}" type="presOf" srcId="{149EEBE2-3746-4417-AE7C-E4D52C846C22}" destId="{4E375A97-4BBF-4A28-B16E-28EAEDB4AF1F}" srcOrd="0" destOrd="0" presId="urn:microsoft.com/office/officeart/2018/2/layout/IconLabelList"/>
    <dgm:cxn modelId="{B39B6CD1-ABC5-43F4-8C8C-46FCD44C7286}" type="presOf" srcId="{89510695-39F7-4808-A7F2-4D444C2A4172}" destId="{9FC6D11A-1286-4AE5-98E9-121E9B149277}" srcOrd="0" destOrd="0" presId="urn:microsoft.com/office/officeart/2018/2/layout/IconLabelList"/>
    <dgm:cxn modelId="{7C2812D3-D6BA-406B-887A-6BED9B2B15D7}" type="presOf" srcId="{CE94C9B8-C175-47D9-AFD7-3C61CDA3D433}" destId="{775B4034-7BB3-4061-AB0C-532B1931168A}" srcOrd="0" destOrd="0" presId="urn:microsoft.com/office/officeart/2018/2/layout/IconLabelList"/>
    <dgm:cxn modelId="{7A4C5BEF-A22F-44D9-A502-EBEE763DE373}" srcId="{9F8ABA93-F551-4FA8-BCC5-9776EE636778}" destId="{CE94C9B8-C175-47D9-AFD7-3C61CDA3D433}" srcOrd="2" destOrd="0" parTransId="{20F9441D-188D-48D6-88C5-970C950B00C1}" sibTransId="{06DBA5BC-A36D-4B0B-BD83-B9518558C592}"/>
    <dgm:cxn modelId="{862152F8-E7FC-4AC2-98EA-A9AAD20E4A1C}" srcId="{9F8ABA93-F551-4FA8-BCC5-9776EE636778}" destId="{895C9967-79E6-4EEE-B10D-F76D12566C3E}" srcOrd="1" destOrd="0" parTransId="{B846EF1C-A3F6-42CE-9771-2BC2D98FE384}" sibTransId="{56A1E2B7-2CA5-419D-A782-25D285E6C629}"/>
    <dgm:cxn modelId="{385E9DC2-604B-4A4F-9FE7-9273E13987FD}" type="presParOf" srcId="{DF2D13E1-DC84-4AC4-B69A-828CF8D62AE6}" destId="{1D96726B-CADD-4074-9E5E-C1FAC14C7AAF}" srcOrd="0" destOrd="0" presId="urn:microsoft.com/office/officeart/2018/2/layout/IconLabelList"/>
    <dgm:cxn modelId="{ECAD826E-9E10-4C01-819E-71D53307AF50}" type="presParOf" srcId="{1D96726B-CADD-4074-9E5E-C1FAC14C7AAF}" destId="{BC14632E-C2E3-41EA-9AF6-E52909B96C62}" srcOrd="0" destOrd="0" presId="urn:microsoft.com/office/officeart/2018/2/layout/IconLabelList"/>
    <dgm:cxn modelId="{32E5033D-2FEE-48C5-8C49-4495B8C4DD92}" type="presParOf" srcId="{1D96726B-CADD-4074-9E5E-C1FAC14C7AAF}" destId="{C5EB306D-A0EA-4387-984D-F1541AC02662}" srcOrd="1" destOrd="0" presId="urn:microsoft.com/office/officeart/2018/2/layout/IconLabelList"/>
    <dgm:cxn modelId="{1D63360C-461D-4E33-B35F-93258BF68428}" type="presParOf" srcId="{1D96726B-CADD-4074-9E5E-C1FAC14C7AAF}" destId="{4E375A97-4BBF-4A28-B16E-28EAEDB4AF1F}" srcOrd="2" destOrd="0" presId="urn:microsoft.com/office/officeart/2018/2/layout/IconLabelList"/>
    <dgm:cxn modelId="{36538D02-0D61-4044-89B6-2FE57FA788C1}" type="presParOf" srcId="{DF2D13E1-DC84-4AC4-B69A-828CF8D62AE6}" destId="{8BE9BA3A-FAFB-4355-BF6E-ADCF0A1B8439}" srcOrd="1" destOrd="0" presId="urn:microsoft.com/office/officeart/2018/2/layout/IconLabelList"/>
    <dgm:cxn modelId="{44FC3B87-C7C1-49E3-B987-A9256D7F3C82}" type="presParOf" srcId="{DF2D13E1-DC84-4AC4-B69A-828CF8D62AE6}" destId="{C9797B3D-8700-4B19-B20E-1E68DD6019E2}" srcOrd="2" destOrd="0" presId="urn:microsoft.com/office/officeart/2018/2/layout/IconLabelList"/>
    <dgm:cxn modelId="{D8542C31-6E56-45E0-8E38-F53B07C99A01}" type="presParOf" srcId="{C9797B3D-8700-4B19-B20E-1E68DD6019E2}" destId="{6F07BDB2-1F75-4C5E-B746-EA8A15473AC1}" srcOrd="0" destOrd="0" presId="urn:microsoft.com/office/officeart/2018/2/layout/IconLabelList"/>
    <dgm:cxn modelId="{D5191208-105A-4C56-A8C7-50571DDD45F0}" type="presParOf" srcId="{C9797B3D-8700-4B19-B20E-1E68DD6019E2}" destId="{AF55D056-A2F4-4258-8B86-189D6F6A03B3}" srcOrd="1" destOrd="0" presId="urn:microsoft.com/office/officeart/2018/2/layout/IconLabelList"/>
    <dgm:cxn modelId="{7E71E4C2-12BD-4A7E-8B70-A7805A0F6B1F}" type="presParOf" srcId="{C9797B3D-8700-4B19-B20E-1E68DD6019E2}" destId="{BECD597F-ABAC-4DCD-BE56-BAB02C0B3D26}" srcOrd="2" destOrd="0" presId="urn:microsoft.com/office/officeart/2018/2/layout/IconLabelList"/>
    <dgm:cxn modelId="{D813E7B2-7419-4C0C-B812-3828A2F4A3DD}" type="presParOf" srcId="{DF2D13E1-DC84-4AC4-B69A-828CF8D62AE6}" destId="{FB380AAB-BC79-42E1-AC17-B4D80E0104F6}" srcOrd="3" destOrd="0" presId="urn:microsoft.com/office/officeart/2018/2/layout/IconLabelList"/>
    <dgm:cxn modelId="{50479913-18A4-492E-8209-5B98CD84E187}" type="presParOf" srcId="{DF2D13E1-DC84-4AC4-B69A-828CF8D62AE6}" destId="{F5C637E2-23E0-446D-A239-322E66E5923B}" srcOrd="4" destOrd="0" presId="urn:microsoft.com/office/officeart/2018/2/layout/IconLabelList"/>
    <dgm:cxn modelId="{D658A874-428D-4225-A8B2-BF510E52AB80}" type="presParOf" srcId="{F5C637E2-23E0-446D-A239-322E66E5923B}" destId="{98408B59-A617-4CC3-9818-045DE1B35991}" srcOrd="0" destOrd="0" presId="urn:microsoft.com/office/officeart/2018/2/layout/IconLabelList"/>
    <dgm:cxn modelId="{1D23A699-68C3-4D47-B641-D667F5D3FC1F}" type="presParOf" srcId="{F5C637E2-23E0-446D-A239-322E66E5923B}" destId="{8497B77F-96FC-45A6-8364-3A0B874664C6}" srcOrd="1" destOrd="0" presId="urn:microsoft.com/office/officeart/2018/2/layout/IconLabelList"/>
    <dgm:cxn modelId="{232D20C5-7C8C-4B41-A1CC-DEEEE072CEE0}" type="presParOf" srcId="{F5C637E2-23E0-446D-A239-322E66E5923B}" destId="{775B4034-7BB3-4061-AB0C-532B1931168A}" srcOrd="2" destOrd="0" presId="urn:microsoft.com/office/officeart/2018/2/layout/IconLabelList"/>
    <dgm:cxn modelId="{A66781D1-1D10-4C77-B57F-825C734CFA29}" type="presParOf" srcId="{DF2D13E1-DC84-4AC4-B69A-828CF8D62AE6}" destId="{0D4BE5DA-6AC7-4F43-8622-CF090C0D4149}" srcOrd="5" destOrd="0" presId="urn:microsoft.com/office/officeart/2018/2/layout/IconLabelList"/>
    <dgm:cxn modelId="{57532535-F4A4-4099-9DF4-3598F6C68901}" type="presParOf" srcId="{DF2D13E1-DC84-4AC4-B69A-828CF8D62AE6}" destId="{74A396F0-EE8B-4C5B-8C1E-E0519A6E5A18}" srcOrd="6" destOrd="0" presId="urn:microsoft.com/office/officeart/2018/2/layout/IconLabelList"/>
    <dgm:cxn modelId="{632F14D9-B3BA-43E2-9CFB-D38FEC789FBB}" type="presParOf" srcId="{74A396F0-EE8B-4C5B-8C1E-E0519A6E5A18}" destId="{BA746B2F-E43F-4BB7-8ED8-1B82C6A4E7C8}" srcOrd="0" destOrd="0" presId="urn:microsoft.com/office/officeart/2018/2/layout/IconLabelList"/>
    <dgm:cxn modelId="{89B2A065-6AAB-4E1E-937C-75ECD2D5023B}" type="presParOf" srcId="{74A396F0-EE8B-4C5B-8C1E-E0519A6E5A18}" destId="{F03C451B-B24B-4B8D-BA1E-40E80E0B983E}" srcOrd="1" destOrd="0" presId="urn:microsoft.com/office/officeart/2018/2/layout/IconLabelList"/>
    <dgm:cxn modelId="{C9676C57-E2A8-4328-BC76-F9C8AD0469F5}" type="presParOf" srcId="{74A396F0-EE8B-4C5B-8C1E-E0519A6E5A18}" destId="{9FC6D11A-1286-4AE5-98E9-121E9B149277}" srcOrd="2" destOrd="0" presId="urn:microsoft.com/office/officeart/2018/2/layout/IconLabelList"/>
    <dgm:cxn modelId="{8C2A2B95-68D1-4472-921F-C22AC1B80CE4}" type="presParOf" srcId="{DF2D13E1-DC84-4AC4-B69A-828CF8D62AE6}" destId="{F3B043BE-145A-4869-8F14-2A3037895089}" srcOrd="7" destOrd="0" presId="urn:microsoft.com/office/officeart/2018/2/layout/IconLabelList"/>
    <dgm:cxn modelId="{2C9FA45C-5B18-4708-964C-709D3AB52554}" type="presParOf" srcId="{DF2D13E1-DC84-4AC4-B69A-828CF8D62AE6}" destId="{A533FD33-DDFB-4367-9A52-C4BE2C4FBAD9}" srcOrd="8" destOrd="0" presId="urn:microsoft.com/office/officeart/2018/2/layout/IconLabelList"/>
    <dgm:cxn modelId="{67904F92-1336-4590-B5A1-4ED3CD6D98F2}" type="presParOf" srcId="{A533FD33-DDFB-4367-9A52-C4BE2C4FBAD9}" destId="{FD62591B-DBC2-4521-8851-FDEA94C2572A}" srcOrd="0" destOrd="0" presId="urn:microsoft.com/office/officeart/2018/2/layout/IconLabelList"/>
    <dgm:cxn modelId="{15958BAD-5E55-4291-8C77-EE7605B6AA15}" type="presParOf" srcId="{A533FD33-DDFB-4367-9A52-C4BE2C4FBAD9}" destId="{E1DE824B-AC54-4D5A-80FB-5221365546C9}" srcOrd="1" destOrd="0" presId="urn:microsoft.com/office/officeart/2018/2/layout/IconLabelList"/>
    <dgm:cxn modelId="{6E82A677-37B6-4FFF-AB10-02F987E97D8C}" type="presParOf" srcId="{A533FD33-DDFB-4367-9A52-C4BE2C4FBAD9}" destId="{B7CD0EF6-E8A7-4E64-B1A1-B595C4579FB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4632E-C2E3-41EA-9AF6-E52909B96C62}">
      <dsp:nvSpPr>
        <dsp:cNvPr id="0" name=""/>
        <dsp:cNvSpPr/>
      </dsp:nvSpPr>
      <dsp:spPr>
        <a:xfrm>
          <a:off x="419237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75A97-4BBF-4A28-B16E-28EAEDB4AF1F}">
      <dsp:nvSpPr>
        <dsp:cNvPr id="0" name=""/>
        <dsp:cNvSpPr/>
      </dsp:nvSpPr>
      <dsp:spPr>
        <a:xfrm>
          <a:off x="4964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Investigating data structure</a:t>
          </a:r>
          <a:endParaRPr lang="en-US" sz="1700" kern="1200"/>
        </a:p>
      </dsp:txBody>
      <dsp:txXfrm>
        <a:off x="4964" y="2094470"/>
        <a:ext cx="1506445" cy="602578"/>
      </dsp:txXfrm>
    </dsp:sp>
    <dsp:sp modelId="{6F07BDB2-1F75-4C5E-B746-EA8A15473AC1}">
      <dsp:nvSpPr>
        <dsp:cNvPr id="0" name=""/>
        <dsp:cNvSpPr/>
      </dsp:nvSpPr>
      <dsp:spPr>
        <a:xfrm>
          <a:off x="2189310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D597F-ABAC-4DCD-BE56-BAB02C0B3D26}">
      <dsp:nvSpPr>
        <dsp:cNvPr id="0" name=""/>
        <dsp:cNvSpPr/>
      </dsp:nvSpPr>
      <dsp:spPr>
        <a:xfrm>
          <a:off x="1775038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General data wrangling </a:t>
          </a:r>
          <a:endParaRPr lang="en-US" sz="1700" kern="1200" dirty="0"/>
        </a:p>
      </dsp:txBody>
      <dsp:txXfrm>
        <a:off x="1775038" y="2094470"/>
        <a:ext cx="1506445" cy="602578"/>
      </dsp:txXfrm>
    </dsp:sp>
    <dsp:sp modelId="{98408B59-A617-4CC3-9818-045DE1B35991}">
      <dsp:nvSpPr>
        <dsp:cNvPr id="0" name=""/>
        <dsp:cNvSpPr/>
      </dsp:nvSpPr>
      <dsp:spPr>
        <a:xfrm>
          <a:off x="3959383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B4034-7BB3-4061-AB0C-532B1931168A}">
      <dsp:nvSpPr>
        <dsp:cNvPr id="0" name=""/>
        <dsp:cNvSpPr/>
      </dsp:nvSpPr>
      <dsp:spPr>
        <a:xfrm>
          <a:off x="3545111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Viewing initial trends</a:t>
          </a:r>
          <a:endParaRPr lang="en-US" sz="1700" kern="1200" dirty="0"/>
        </a:p>
      </dsp:txBody>
      <dsp:txXfrm>
        <a:off x="3545111" y="2094470"/>
        <a:ext cx="1506445" cy="602578"/>
      </dsp:txXfrm>
    </dsp:sp>
    <dsp:sp modelId="{BA746B2F-E43F-4BB7-8ED8-1B82C6A4E7C8}">
      <dsp:nvSpPr>
        <dsp:cNvPr id="0" name=""/>
        <dsp:cNvSpPr/>
      </dsp:nvSpPr>
      <dsp:spPr>
        <a:xfrm>
          <a:off x="5729457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6D11A-1286-4AE5-98E9-121E9B149277}">
      <dsp:nvSpPr>
        <dsp:cNvPr id="0" name=""/>
        <dsp:cNvSpPr/>
      </dsp:nvSpPr>
      <dsp:spPr>
        <a:xfrm>
          <a:off x="5315184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Further data cleaning </a:t>
          </a:r>
          <a:endParaRPr lang="en-US" sz="1700" kern="1200" dirty="0"/>
        </a:p>
      </dsp:txBody>
      <dsp:txXfrm>
        <a:off x="5315184" y="2094470"/>
        <a:ext cx="1506445" cy="602578"/>
      </dsp:txXfrm>
    </dsp:sp>
    <dsp:sp modelId="{FD62591B-DBC2-4521-8851-FDEA94C2572A}">
      <dsp:nvSpPr>
        <dsp:cNvPr id="0" name=""/>
        <dsp:cNvSpPr/>
      </dsp:nvSpPr>
      <dsp:spPr>
        <a:xfrm>
          <a:off x="7499530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D0EF6-E8A7-4E64-B1A1-B595C4579FBD}">
      <dsp:nvSpPr>
        <dsp:cNvPr id="0" name=""/>
        <dsp:cNvSpPr/>
      </dsp:nvSpPr>
      <dsp:spPr>
        <a:xfrm>
          <a:off x="7085257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Final statistical model </a:t>
          </a:r>
          <a:endParaRPr lang="en-US" sz="1700" kern="1200" dirty="0"/>
        </a:p>
      </dsp:txBody>
      <dsp:txXfrm>
        <a:off x="7085257" y="2094470"/>
        <a:ext cx="1506445" cy="602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8DE3A-3BC9-458D-9A91-4FC9C69648A1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71E0D-B837-4246-BA5B-BCD8A2070C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98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with his data, </a:t>
            </a:r>
          </a:p>
          <a:p>
            <a:r>
              <a:rPr lang="en-AU" dirty="0"/>
              <a:t>need to </a:t>
            </a:r>
            <a:r>
              <a:rPr lang="en-AU" dirty="0" err="1"/>
              <a:t>simpily</a:t>
            </a:r>
            <a:endParaRPr lang="en-AU" dirty="0"/>
          </a:p>
          <a:p>
            <a:endParaRPr lang="en-AU" dirty="0"/>
          </a:p>
          <a:p>
            <a:r>
              <a:rPr lang="en-AU" dirty="0"/>
              <a:t>find a middle between time groups </a:t>
            </a:r>
          </a:p>
          <a:p>
            <a:r>
              <a:rPr lang="en-AU" dirty="0"/>
              <a:t>that are too small and too big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088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give example</a:t>
            </a:r>
          </a:p>
          <a:p>
            <a:endParaRPr lang="en-AU" dirty="0"/>
          </a:p>
          <a:p>
            <a:r>
              <a:rPr lang="en-AU" dirty="0"/>
              <a:t>clear</a:t>
            </a:r>
          </a:p>
          <a:p>
            <a:r>
              <a:rPr lang="en-AU" dirty="0"/>
              <a:t>northwest metro area</a:t>
            </a:r>
          </a:p>
          <a:p>
            <a:r>
              <a:rPr lang="en-AU" dirty="0"/>
              <a:t>on a Friday evening</a:t>
            </a:r>
          </a:p>
          <a:p>
            <a:endParaRPr lang="en-AU" dirty="0"/>
          </a:p>
          <a:p>
            <a:r>
              <a:rPr lang="en-AU" dirty="0"/>
              <a:t>on avg you get 6 crashes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raining</a:t>
            </a:r>
          </a:p>
          <a:p>
            <a:r>
              <a:rPr lang="en-AU" dirty="0"/>
              <a:t>eastern regional</a:t>
            </a:r>
          </a:p>
          <a:p>
            <a:r>
              <a:rPr lang="en-AU" dirty="0"/>
              <a:t>on a Monday morning</a:t>
            </a:r>
          </a:p>
          <a:p>
            <a:endParaRPr lang="en-AU" dirty="0"/>
          </a:p>
          <a:p>
            <a:r>
              <a:rPr lang="en-AU" dirty="0"/>
              <a:t>on avg you might get 1/2 crash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1520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Potential issues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regional data is small</a:t>
            </a:r>
          </a:p>
          <a:p>
            <a:pPr marL="171450" indent="-171450">
              <a:buFontTx/>
              <a:buChar char="-"/>
            </a:pPr>
            <a:r>
              <a:rPr lang="en-AU" dirty="0"/>
              <a:t>that’s fine, small pop -&gt; less traffic and crashes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Rainy days</a:t>
            </a:r>
          </a:p>
          <a:p>
            <a:pPr marL="171450" indent="-171450">
              <a:buFontTx/>
              <a:buChar char="-"/>
            </a:pPr>
            <a:r>
              <a:rPr lang="en-AU" dirty="0"/>
              <a:t>over a year, each day is either clear or not</a:t>
            </a:r>
          </a:p>
          <a:p>
            <a:pPr marL="171450" indent="-171450">
              <a:buFontTx/>
              <a:buChar char="-"/>
            </a:pPr>
            <a:r>
              <a:rPr lang="en-AU" dirty="0"/>
              <a:t>so not a full spread of either clear or not clear samples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extrapolate each weather to cover every week</a:t>
            </a:r>
          </a:p>
          <a:p>
            <a:pPr marL="171450" indent="-171450">
              <a:buFontTx/>
              <a:buChar char="-"/>
            </a:pPr>
            <a:r>
              <a:rPr lang="en-AU" dirty="0"/>
              <a:t>scale by probability it will rain or be clear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assume data set is big enough to give good weather distribution</a:t>
            </a:r>
          </a:p>
          <a:p>
            <a:pPr marL="171450" indent="-171450">
              <a:buFontTx/>
              <a:buChar char="-"/>
            </a:pPr>
            <a:r>
              <a:rPr lang="en-AU" dirty="0"/>
              <a:t>count number of days it rains vs number of days its clear (leave only one crash each time)</a:t>
            </a:r>
          </a:p>
          <a:p>
            <a:pPr marL="171450" indent="-171450">
              <a:buFontTx/>
              <a:buChar char="-"/>
            </a:pPr>
            <a:r>
              <a:rPr lang="en-AU" dirty="0"/>
              <a:t>use pr(rain) to scale rain and clear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time issue</a:t>
            </a:r>
          </a:p>
          <a:p>
            <a:pPr marL="171450" indent="-171450">
              <a:buFontTx/>
              <a:buChar char="-"/>
            </a:pPr>
            <a:r>
              <a:rPr lang="en-AU" dirty="0"/>
              <a:t>largest time range of group is a week</a:t>
            </a:r>
          </a:p>
          <a:p>
            <a:pPr marL="171450" indent="-171450">
              <a:buFontTx/>
              <a:buChar char="-"/>
            </a:pPr>
            <a:r>
              <a:rPr lang="en-AU" dirty="0"/>
              <a:t>Must sum data into this grouping</a:t>
            </a:r>
          </a:p>
          <a:p>
            <a:pPr marL="171450" indent="-171450">
              <a:buFontTx/>
              <a:buChar char="-"/>
            </a:pPr>
            <a:r>
              <a:rPr lang="en-AU" dirty="0" err="1"/>
              <a:t>devide</a:t>
            </a:r>
            <a:r>
              <a:rPr lang="en-AU" dirty="0"/>
              <a:t> by the number of weeks to create average number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0294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Busy graph, </a:t>
            </a:r>
          </a:p>
          <a:p>
            <a:endParaRPr lang="en-AU" dirty="0"/>
          </a:p>
          <a:p>
            <a:r>
              <a:rPr lang="en-AU" dirty="0"/>
              <a:t>- hard to display this data nicely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showing the final data format</a:t>
            </a:r>
          </a:p>
          <a:p>
            <a:endParaRPr lang="en-AU" dirty="0"/>
          </a:p>
          <a:p>
            <a:r>
              <a:rPr lang="en-AU" dirty="0"/>
              <a:t>averaged over days of the week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some low values</a:t>
            </a:r>
          </a:p>
          <a:p>
            <a:pPr marL="171450" indent="-171450">
              <a:buFontTx/>
              <a:buChar char="-"/>
            </a:pPr>
            <a:r>
              <a:rPr lang="en-AU" dirty="0"/>
              <a:t>0.10, </a:t>
            </a:r>
            <a:r>
              <a:rPr lang="en-AU" dirty="0" err="1"/>
              <a:t>ambulace</a:t>
            </a:r>
            <a:r>
              <a:rPr lang="en-AU" dirty="0"/>
              <a:t> is only called 1 in 10 times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some high values</a:t>
            </a:r>
          </a:p>
          <a:p>
            <a:pPr marL="0" indent="0">
              <a:buFontTx/>
              <a:buNone/>
            </a:pPr>
            <a:r>
              <a:rPr lang="en-AU" dirty="0"/>
              <a:t>- 4.99, 5 ambulances are called on average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536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1797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Another busy technical visual</a:t>
            </a:r>
          </a:p>
          <a:p>
            <a:endParaRPr lang="en-AU" dirty="0"/>
          </a:p>
          <a:p>
            <a:r>
              <a:rPr lang="en-AU" dirty="0"/>
              <a:t>we can come back to this later</a:t>
            </a:r>
          </a:p>
          <a:p>
            <a:endParaRPr lang="en-AU" dirty="0"/>
          </a:p>
          <a:p>
            <a:r>
              <a:rPr lang="en-AU" dirty="0"/>
              <a:t>pretty much, </a:t>
            </a:r>
          </a:p>
          <a:p>
            <a:endParaRPr lang="en-AU" dirty="0"/>
          </a:p>
          <a:p>
            <a:r>
              <a:rPr lang="en-AU" dirty="0"/>
              <a:t>the bottom three graphs show </a:t>
            </a:r>
          </a:p>
          <a:p>
            <a:pPr marL="171450" indent="-171450">
              <a:buFontTx/>
              <a:buChar char="-"/>
            </a:pPr>
            <a:r>
              <a:rPr lang="en-AU" dirty="0"/>
              <a:t>interaction between </a:t>
            </a:r>
          </a:p>
          <a:p>
            <a:pPr marL="171450" indent="-171450">
              <a:buFontTx/>
              <a:buChar char="-"/>
            </a:pPr>
            <a:r>
              <a:rPr lang="en-AU" dirty="0"/>
              <a:t>day of the week, part of day and sky </a:t>
            </a:r>
          </a:p>
          <a:p>
            <a:pPr marL="171450" indent="-171450">
              <a:buFontTx/>
              <a:buChar char="-"/>
            </a:pPr>
            <a:r>
              <a:rPr lang="en-AU" dirty="0"/>
              <a:t>with region</a:t>
            </a:r>
          </a:p>
          <a:p>
            <a:pPr marL="171450" indent="-171450">
              <a:buFontTx/>
              <a:buChar char="-"/>
            </a:pPr>
            <a:r>
              <a:rPr lang="en-AU" dirty="0"/>
              <a:t>shows there’s not much interaction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however the top</a:t>
            </a:r>
          </a:p>
          <a:p>
            <a:pPr marL="0" indent="0">
              <a:buFontTx/>
              <a:buNone/>
            </a:pPr>
            <a:r>
              <a:rPr lang="en-AU" dirty="0"/>
              <a:t>shows interaction with the other terms</a:t>
            </a:r>
          </a:p>
          <a:p>
            <a:pPr marL="0" indent="0">
              <a:buFontTx/>
              <a:buNone/>
            </a:pPr>
            <a:r>
              <a:rPr lang="en-AU" dirty="0"/>
              <a:t>clearly there is interaction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 err="1"/>
              <a:t>eg</a:t>
            </a: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crossing of lines in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top right</a:t>
            </a:r>
          </a:p>
          <a:p>
            <a:pPr marL="628650" lvl="1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3453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r>
              <a:rPr lang="en-AU" dirty="0"/>
              <a:t>why chose a Statistical model 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- General linear model</a:t>
            </a:r>
          </a:p>
          <a:p>
            <a:r>
              <a:rPr lang="en-AU" dirty="0"/>
              <a:t>allows better insights</a:t>
            </a:r>
          </a:p>
          <a:p>
            <a:r>
              <a:rPr lang="en-AU" dirty="0"/>
              <a:t>looking for insights, not just prediction and classification</a:t>
            </a:r>
          </a:p>
          <a:p>
            <a:endParaRPr lang="en-AU" dirty="0"/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data fits model</a:t>
            </a:r>
          </a:p>
          <a:p>
            <a:pPr marL="0" indent="0">
              <a:buFontTx/>
              <a:buNone/>
            </a:pPr>
            <a:r>
              <a:rPr lang="en-AU" dirty="0"/>
              <a:t>with a small transformation of </a:t>
            </a:r>
            <a:r>
              <a:rPr lang="en-AU" dirty="0" err="1"/>
              <a:t>plussing</a:t>
            </a:r>
            <a:r>
              <a:rPr lang="en-AU" dirty="0"/>
              <a:t> epsilon to the data,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5903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7163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 used back selection and AIC different times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general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removed terms with interaction with region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kept other interaction</a:t>
            </a:r>
          </a:p>
          <a:p>
            <a:pPr marL="628650" lvl="1" indent="-171450">
              <a:buFontTx/>
              <a:buChar char="-"/>
            </a:pPr>
            <a:endParaRPr lang="en-AU" dirty="0"/>
          </a:p>
          <a:p>
            <a:pPr marL="628650" lvl="1" indent="-171450">
              <a:buFontTx/>
              <a:buChar char="-"/>
            </a:pPr>
            <a:r>
              <a:rPr lang="en-AU" dirty="0"/>
              <a:t>supports what we saw in the graphs before</a:t>
            </a:r>
          </a:p>
          <a:p>
            <a:pPr marL="457200" lvl="1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6317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8623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r>
              <a:rPr lang="en-AU" dirty="0"/>
              <a:t>RMSE</a:t>
            </a:r>
          </a:p>
          <a:p>
            <a:r>
              <a:rPr lang="en-AU" dirty="0"/>
              <a:t>0.2652675</a:t>
            </a:r>
          </a:p>
          <a:p>
            <a:r>
              <a:rPr lang="en-AU" dirty="0"/>
              <a:t>0.5131998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8349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8412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RMSE</a:t>
            </a:r>
          </a:p>
          <a:p>
            <a:r>
              <a:rPr lang="en-AU" dirty="0"/>
              <a:t>0.3426021</a:t>
            </a:r>
          </a:p>
          <a:p>
            <a:r>
              <a:rPr lang="en-AU" dirty="0"/>
              <a:t>0.62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571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analysis</a:t>
            </a:r>
          </a:p>
          <a:p>
            <a:r>
              <a:rPr lang="en-US" dirty="0"/>
              <a:t># all with very high certainty</a:t>
            </a:r>
          </a:p>
          <a:p>
            <a:r>
              <a:rPr lang="en-US" dirty="0"/>
              <a:t># </a:t>
            </a:r>
            <a:r>
              <a:rPr lang="en-US" dirty="0" err="1"/>
              <a:t>metropolitain</a:t>
            </a:r>
            <a:r>
              <a:rPr lang="en-US" dirty="0"/>
              <a:t> areas greatly increase the chance of need an ambulance</a:t>
            </a:r>
          </a:p>
          <a:p>
            <a:endParaRPr lang="en-US" dirty="0"/>
          </a:p>
          <a:p>
            <a:r>
              <a:rPr lang="en-US" dirty="0"/>
              <a:t># evenings and nights generally decreases</a:t>
            </a:r>
          </a:p>
          <a:p>
            <a:r>
              <a:rPr lang="en-US" dirty="0"/>
              <a:t># but sat and </a:t>
            </a:r>
            <a:r>
              <a:rPr lang="en-US" dirty="0" err="1"/>
              <a:t>sunday</a:t>
            </a:r>
            <a:r>
              <a:rPr lang="en-US" dirty="0"/>
              <a:t> night (so am </a:t>
            </a:r>
            <a:r>
              <a:rPr lang="en-US" dirty="0" err="1"/>
              <a:t>firday</a:t>
            </a:r>
            <a:r>
              <a:rPr lang="en-US" dirty="0"/>
              <a:t> and sat am) increased the risk</a:t>
            </a:r>
          </a:p>
          <a:p>
            <a:r>
              <a:rPr lang="en-US" dirty="0"/>
              <a:t># mornings </a:t>
            </a:r>
            <a:r>
              <a:rPr lang="en-US" dirty="0" err="1"/>
              <a:t>incrased</a:t>
            </a:r>
            <a:r>
              <a:rPr lang="en-US" dirty="0"/>
              <a:t> chance, surprisingly </a:t>
            </a:r>
            <a:r>
              <a:rPr lang="en-US" dirty="0" err="1"/>
              <a:t>monday</a:t>
            </a:r>
            <a:r>
              <a:rPr lang="en-US" dirty="0"/>
              <a:t> morning </a:t>
            </a:r>
            <a:r>
              <a:rPr lang="en-US" dirty="0" err="1"/>
              <a:t>didnt</a:t>
            </a:r>
            <a:r>
              <a:rPr lang="en-US" dirty="0"/>
              <a:t> do much</a:t>
            </a:r>
          </a:p>
          <a:p>
            <a:endParaRPr lang="en-US" dirty="0"/>
          </a:p>
          <a:p>
            <a:r>
              <a:rPr lang="en-US" dirty="0"/>
              <a:t># raining itself was inconclusive if it </a:t>
            </a:r>
            <a:r>
              <a:rPr lang="en-US" dirty="0" err="1"/>
              <a:t>increaseed</a:t>
            </a:r>
            <a:r>
              <a:rPr lang="en-US" dirty="0"/>
              <a:t> chance of ambulance</a:t>
            </a:r>
          </a:p>
          <a:p>
            <a:endParaRPr lang="en-US" dirty="0"/>
          </a:p>
          <a:p>
            <a:r>
              <a:rPr lang="en-US" dirty="0"/>
              <a:t># Not clear in the evening increased risk quite a bit</a:t>
            </a:r>
          </a:p>
          <a:p>
            <a:r>
              <a:rPr lang="en-US" dirty="0"/>
              <a:t># Where as raining in the morning decreased risk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0511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5188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crash count over time, grouping fortnightly</a:t>
            </a:r>
          </a:p>
          <a:p>
            <a:endParaRPr lang="en-AU" dirty="0"/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High correlation </a:t>
            </a:r>
            <a:r>
              <a:rPr lang="en-AU" dirty="0" err="1"/>
              <a:t>Pollice</a:t>
            </a:r>
            <a:r>
              <a:rPr lang="en-AU" dirty="0"/>
              <a:t> vs Ambulance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Where’s the green line?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2020 onwards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3986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need to remove some variables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not many accidents have fog or wind reported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looking at the interaction between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271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This shows the how strongly the conditions are related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red means highly correlated</a:t>
            </a:r>
          </a:p>
          <a:p>
            <a:pPr marL="171450" indent="-171450">
              <a:buFontTx/>
              <a:buChar char="-"/>
            </a:pPr>
            <a:r>
              <a:rPr lang="en-AU" dirty="0"/>
              <a:t>blue is less correlated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if something is highly correlated, it will often happen together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if</a:t>
            </a: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444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simplified road and atmospheric conditions into one</a:t>
            </a:r>
          </a:p>
          <a:p>
            <a:endParaRPr lang="en-AU" dirty="0"/>
          </a:p>
          <a:p>
            <a:r>
              <a:rPr lang="en-AU" dirty="0"/>
              <a:t>clear vs not clear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Note:</a:t>
            </a:r>
          </a:p>
          <a:p>
            <a:pPr marL="171450" indent="-171450">
              <a:buFontTx/>
              <a:buChar char="-"/>
            </a:pPr>
            <a:r>
              <a:rPr lang="en-AU" dirty="0"/>
              <a:t>not clear =/= safer</a:t>
            </a:r>
          </a:p>
          <a:p>
            <a:pPr marL="171450" indent="-171450">
              <a:buFontTx/>
              <a:buChar char="-"/>
            </a:pPr>
            <a:r>
              <a:rPr lang="en-AU" dirty="0"/>
              <a:t>sampling bias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less non clear rainy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445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Shows what part of the day accidents occur at</a:t>
            </a:r>
          </a:p>
          <a:p>
            <a:endParaRPr lang="en-AU" dirty="0"/>
          </a:p>
          <a:p>
            <a:r>
              <a:rPr lang="en-AU" dirty="0"/>
              <a:t>clearly information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3692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what day of the week crashes occur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8813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does not show correlation directly</a:t>
            </a:r>
          </a:p>
          <a:p>
            <a:endParaRPr lang="en-AU" dirty="0"/>
          </a:p>
          <a:p>
            <a:r>
              <a:rPr lang="en-AU" dirty="0"/>
              <a:t>This is showing </a:t>
            </a:r>
          </a:p>
          <a:p>
            <a:pPr marL="171450" indent="-171450">
              <a:buFontTx/>
              <a:buChar char="-"/>
            </a:pPr>
            <a:r>
              <a:rPr lang="en-AU" dirty="0"/>
              <a:t>for each time of day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what day of the week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has most accidents</a:t>
            </a:r>
          </a:p>
          <a:p>
            <a:endParaRPr lang="en-AU" dirty="0"/>
          </a:p>
          <a:p>
            <a:r>
              <a:rPr lang="en-AU" dirty="0"/>
              <a:t>Nothing statistical to take away, </a:t>
            </a:r>
          </a:p>
          <a:p>
            <a:pPr marL="171450" indent="-171450">
              <a:buFontTx/>
              <a:buChar char="-"/>
            </a:pPr>
            <a:r>
              <a:rPr lang="en-AU" dirty="0"/>
              <a:t>just that there is some interaction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so shouldn’t throw away day of the week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0005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186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020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8560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4106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2680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5066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179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990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72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58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85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744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50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32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851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269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122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initial_analysis\WeatherCorrelation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initial_analysis\CrashCorrTime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uther_analysis\final_data_plot_Not%20clear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file:///D:\projects\Crash-Stats-Vic-Data\data\images\futher_analysis\final_data_plot_Clear.pn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box_plots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interaction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diagnostics_final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police_predicted.p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abulance_predicted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5770-5448-37FE-CC83-D20829E8C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121544" cy="1646302"/>
          </a:xfrm>
        </p:spPr>
        <p:txBody>
          <a:bodyPr/>
          <a:lstStyle/>
          <a:p>
            <a:r>
              <a:rPr lang="en-AU" dirty="0"/>
              <a:t>When Do We Need Emergency Services?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3C967-DB1C-C077-3438-706CDDA4F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1305" y="4050833"/>
            <a:ext cx="6102698" cy="1096899"/>
          </a:xfrm>
        </p:spPr>
        <p:txBody>
          <a:bodyPr>
            <a:normAutofit lnSpcReduction="10000"/>
          </a:bodyPr>
          <a:lstStyle/>
          <a:p>
            <a:pPr algn="l"/>
            <a:r>
              <a:rPr lang="en-AU" dirty="0"/>
              <a:t>Analysing Vic Roads crash data</a:t>
            </a:r>
          </a:p>
          <a:p>
            <a:pPr algn="l"/>
            <a:r>
              <a:rPr lang="en-AU" dirty="0"/>
              <a:t>August 2023</a:t>
            </a:r>
          </a:p>
          <a:p>
            <a:pPr algn="l"/>
            <a:r>
              <a:rPr lang="en-AU" dirty="0"/>
              <a:t>Andre Medina</a:t>
            </a:r>
          </a:p>
        </p:txBody>
      </p:sp>
    </p:spTree>
    <p:extLst>
      <p:ext uri="{BB962C8B-B14F-4D97-AF65-F5344CB8AC3E}">
        <p14:creationId xmlns:p14="http://schemas.microsoft.com/office/powerpoint/2010/main" val="1726142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2" name="Picture 1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EF411DD6-12BE-E413-6879-B26F571D8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87" y="1472212"/>
            <a:ext cx="10733785" cy="45913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954050-B009-D5DA-CCC9-C41473376933}"/>
              </a:ext>
            </a:extLst>
          </p:cNvPr>
          <p:cNvSpPr/>
          <p:nvPr/>
        </p:nvSpPr>
        <p:spPr>
          <a:xfrm>
            <a:off x="996182" y="794415"/>
            <a:ext cx="6381796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179073-B6C7-2867-CB65-0A21DB9D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482" y="635353"/>
            <a:ext cx="8596668" cy="832626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2"/>
                </a:solidFill>
              </a:rPr>
              <a:t>Emergency Callouts Over Time (Fortnightly)</a:t>
            </a:r>
          </a:p>
        </p:txBody>
      </p:sp>
    </p:spTree>
    <p:extLst>
      <p:ext uri="{BB962C8B-B14F-4D97-AF65-F5344CB8AC3E}">
        <p14:creationId xmlns:p14="http://schemas.microsoft.com/office/powerpoint/2010/main" val="384348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544" y="318963"/>
            <a:ext cx="8596668" cy="1320800"/>
          </a:xfrm>
        </p:spPr>
        <p:txBody>
          <a:bodyPr/>
          <a:lstStyle/>
          <a:p>
            <a:r>
              <a:rPr lang="en-AU" dirty="0"/>
              <a:t>Crashes by Road and Sky Conditions</a:t>
            </a:r>
          </a:p>
        </p:txBody>
      </p:sp>
      <p:pic>
        <p:nvPicPr>
          <p:cNvPr id="5" name="Picture 4" descr="A graph of red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6A3E1519-902E-3B72-15B8-AF6DB23ED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51" y="1102005"/>
            <a:ext cx="7156704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3957E901-E5F3-5AC2-AD83-2BFD6BCCE343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048313" y="1105577"/>
            <a:ext cx="6967531" cy="52256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333DF2-07A8-DD80-A05B-5A28C907A0BE}"/>
              </a:ext>
            </a:extLst>
          </p:cNvPr>
          <p:cNvSpPr/>
          <p:nvPr/>
        </p:nvSpPr>
        <p:spPr>
          <a:xfrm>
            <a:off x="922435" y="178526"/>
            <a:ext cx="4472525" cy="138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730968-3A43-ED02-C1C4-D4C151A4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884" y="526775"/>
            <a:ext cx="8596668" cy="84328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Correlation of Conditions</a:t>
            </a:r>
          </a:p>
        </p:txBody>
      </p:sp>
    </p:spTree>
    <p:extLst>
      <p:ext uri="{BB962C8B-B14F-4D97-AF65-F5344CB8AC3E}">
        <p14:creationId xmlns:p14="http://schemas.microsoft.com/office/powerpoint/2010/main" val="745216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hart with blue rectangles&#10;&#10;Description automatically generated">
            <a:extLst>
              <a:ext uri="{FF2B5EF4-FFF2-40B4-BE49-F238E27FC236}">
                <a16:creationId xmlns:a16="http://schemas.microsoft.com/office/drawing/2014/main" id="{8953A9BE-7D7A-61DF-3DEA-AE5B723F3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34" y="1521716"/>
            <a:ext cx="4617181" cy="461718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79B0B0DE-FBBB-2E39-600A-1A80A7C837F6}"/>
              </a:ext>
            </a:extLst>
          </p:cNvPr>
          <p:cNvSpPr/>
          <p:nvPr/>
        </p:nvSpPr>
        <p:spPr>
          <a:xfrm>
            <a:off x="1160469" y="808443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420488D-7341-F74E-C451-7D4BA5F3D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70" y="648393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Emergency Callouts by Sky Conditions</a:t>
            </a:r>
          </a:p>
        </p:txBody>
      </p:sp>
    </p:spTree>
    <p:extLst>
      <p:ext uri="{BB962C8B-B14F-4D97-AF65-F5344CB8AC3E}">
        <p14:creationId xmlns:p14="http://schemas.microsoft.com/office/powerpoint/2010/main" val="3671415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6" name="Picture 5" descr="A graph of a crash&#10;&#10;Description automatically generated">
            <a:extLst>
              <a:ext uri="{FF2B5EF4-FFF2-40B4-BE49-F238E27FC236}">
                <a16:creationId xmlns:a16="http://schemas.microsoft.com/office/drawing/2014/main" id="{3B639152-9296-1559-44F3-11CAAC5F8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558" y="1092306"/>
            <a:ext cx="5234940" cy="52349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A19E0C-847A-7ADC-D8BC-A421CCD65402}"/>
              </a:ext>
            </a:extLst>
          </p:cNvPr>
          <p:cNvSpPr/>
          <p:nvPr/>
        </p:nvSpPr>
        <p:spPr>
          <a:xfrm>
            <a:off x="2185723" y="408732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0BAF94-B695-3CEE-EF26-6D7D219EFE36}"/>
              </a:ext>
            </a:extLst>
          </p:cNvPr>
          <p:cNvSpPr txBox="1">
            <a:spLocks/>
          </p:cNvSpPr>
          <p:nvPr/>
        </p:nvSpPr>
        <p:spPr>
          <a:xfrm>
            <a:off x="2177491" y="493749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Emergency Callouts by Part of Day</a:t>
            </a:r>
          </a:p>
        </p:txBody>
      </p:sp>
    </p:spTree>
    <p:extLst>
      <p:ext uri="{BB962C8B-B14F-4D97-AF65-F5344CB8AC3E}">
        <p14:creationId xmlns:p14="http://schemas.microsoft.com/office/powerpoint/2010/main" val="1375713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blue bars&#10;&#10;Description automatically generated">
            <a:extLst>
              <a:ext uri="{FF2B5EF4-FFF2-40B4-BE49-F238E27FC236}">
                <a16:creationId xmlns:a16="http://schemas.microsoft.com/office/drawing/2014/main" id="{DFE032D5-A52D-0093-8D03-852D72ED0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799" y="803415"/>
            <a:ext cx="7674660" cy="5755995"/>
          </a:xfrm>
          <a:prstGeom prst="rect">
            <a:avLst/>
          </a:prstGeom>
        </p:spPr>
      </p:pic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1952625" y="180057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577" y="259291"/>
            <a:ext cx="8596668" cy="1097842"/>
          </a:xfrm>
          <a:noFill/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Emergency Callouts Over Time</a:t>
            </a:r>
          </a:p>
        </p:txBody>
      </p:sp>
    </p:spTree>
    <p:extLst>
      <p:ext uri="{BB962C8B-B14F-4D97-AF65-F5344CB8AC3E}">
        <p14:creationId xmlns:p14="http://schemas.microsoft.com/office/powerpoint/2010/main" val="601406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blue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0200FEDC-17F8-6ED0-CCFD-CC2EDA001CE0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33381" y="1453211"/>
            <a:ext cx="8367045" cy="50202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886419-50EC-6C9C-60E2-5EB3CB77E9AD}"/>
              </a:ext>
            </a:extLst>
          </p:cNvPr>
          <p:cNvSpPr/>
          <p:nvPr/>
        </p:nvSpPr>
        <p:spPr>
          <a:xfrm>
            <a:off x="1160469" y="808443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2DD7939-0B23-6E4B-FD35-C4568FF9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Crashes by Day</a:t>
            </a:r>
            <a:br>
              <a:rPr lang="en-AU" dirty="0">
                <a:solidFill>
                  <a:schemeClr val="accent2"/>
                </a:solidFill>
              </a:rPr>
            </a:br>
            <a:endParaRPr lang="en-A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96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Picture 4" descr="Hand spraying sanitiser">
            <a:extLst>
              <a:ext uri="{FF2B5EF4-FFF2-40B4-BE49-F238E27FC236}">
                <a16:creationId xmlns:a16="http://schemas.microsoft.com/office/drawing/2014/main" id="{1B7BA169-B255-D7C1-A23E-B72D4FC22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8733" b="465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5" name="Parallelogram 74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69943-7254-C41B-8C8F-1F0D36C68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Further Cleaning</a:t>
            </a:r>
          </a:p>
        </p:txBody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9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AFC92-5098-1AE9-D009-B9044F11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411" y="613610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Target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4EB32-4574-BEBD-92B9-77CE3949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9101" y="1859799"/>
            <a:ext cx="8596668" cy="3880773"/>
          </a:xfrm>
        </p:spPr>
        <p:txBody>
          <a:bodyPr/>
          <a:lstStyle/>
          <a:p>
            <a:pPr>
              <a:buClr>
                <a:schemeClr val="accent2"/>
              </a:buClr>
            </a:pPr>
            <a:endParaRPr lang="en-AU" dirty="0"/>
          </a:p>
          <a:p>
            <a:pPr>
              <a:buClr>
                <a:schemeClr val="accent2"/>
              </a:buClr>
            </a:pPr>
            <a:r>
              <a:rPr lang="en-AU" dirty="0"/>
              <a:t>For each combination of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Sky condition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Region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Day of the week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Part of the day</a:t>
            </a:r>
          </a:p>
          <a:p>
            <a:pPr>
              <a:buClr>
                <a:schemeClr val="accent2"/>
              </a:buClr>
            </a:pPr>
            <a:r>
              <a:rPr lang="en-AU" dirty="0"/>
              <a:t>Calculate average number of emergency services</a:t>
            </a:r>
          </a:p>
          <a:p>
            <a:pPr lvl="1">
              <a:buClr>
                <a:schemeClr val="accent2"/>
              </a:buClr>
            </a:pPr>
            <a:endParaRPr lang="en-AU" dirty="0"/>
          </a:p>
          <a:p>
            <a:pPr lvl="1">
              <a:buClr>
                <a:schemeClr val="accent2"/>
              </a:buClr>
            </a:pPr>
            <a:endParaRPr lang="en-AU" dirty="0"/>
          </a:p>
          <a:p>
            <a:pPr lvl="1">
              <a:buClr>
                <a:schemeClr val="accent2"/>
              </a:buClr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0122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84B7-5329-9EEA-C9FF-A4792E61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Potential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4171A-1F4D-AC4B-F2AB-3F8240041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Regional areas have smaller number of samples</a:t>
            </a:r>
          </a:p>
          <a:p>
            <a:r>
              <a:rPr lang="en-AU" dirty="0"/>
              <a:t>Data is already split up into rainy days and clear days</a:t>
            </a:r>
          </a:p>
          <a:p>
            <a:pPr lvl="1"/>
            <a:r>
              <a:rPr lang="en-AU" dirty="0"/>
              <a:t>Infrequent rainy days will skew data</a:t>
            </a:r>
          </a:p>
          <a:p>
            <a:pPr lvl="1"/>
            <a:r>
              <a:rPr lang="en-AU" dirty="0"/>
              <a:t>Use probability of a rainy day to compensate</a:t>
            </a:r>
          </a:p>
          <a:p>
            <a:r>
              <a:rPr lang="en-AU" dirty="0"/>
              <a:t>Data is both summated and averaged over time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9015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7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1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2C0BD-CA2E-3EEC-C354-8D59A8C96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43375" cy="51756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Why?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592C3-5253-0128-B87F-E26F88EB1C53}"/>
              </a:ext>
            </a:extLst>
          </p:cNvPr>
          <p:cNvSpPr txBox="1">
            <a:spLocks/>
          </p:cNvSpPr>
          <p:nvPr/>
        </p:nvSpPr>
        <p:spPr>
          <a:xfrm>
            <a:off x="6150267" y="1002055"/>
            <a:ext cx="5511296" cy="5175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How many emergency services do we need?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Should we reallocate the current distribution?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Where should we send Ambulances &amp; Police in the moment?</a:t>
            </a:r>
          </a:p>
        </p:txBody>
      </p:sp>
    </p:spTree>
    <p:extLst>
      <p:ext uri="{BB962C8B-B14F-4D97-AF65-F5344CB8AC3E}">
        <p14:creationId xmlns:p14="http://schemas.microsoft.com/office/powerpoint/2010/main" val="223194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5E7DBA48-598D-0B43-A68E-F252264B2079}"/>
              </a:ext>
            </a:extLst>
          </p:cNvPr>
          <p:cNvPicPr>
            <a:picLocks noChangeAspect="1"/>
          </p:cNvPicPr>
          <p:nvPr/>
        </p:nvPicPr>
        <p:blipFill rotWithShape="1">
          <a:blip r:link="rId3"/>
          <a:srcRect l="33827"/>
          <a:stretch>
            <a:fillRect/>
          </a:stretch>
        </p:blipFill>
        <p:spPr>
          <a:xfrm>
            <a:off x="6213849" y="1329224"/>
            <a:ext cx="5044216" cy="4573705"/>
          </a:xfrm>
          <a:prstGeom prst="rect">
            <a:avLst/>
          </a:prstGeom>
        </p:spPr>
      </p:pic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2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6A2A5F8E-BC45-DDF8-0980-F5B20CCBB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link="rId4"/>
          <a:srcRect r="32450"/>
          <a:stretch>
            <a:fillRect/>
          </a:stretch>
        </p:blipFill>
        <p:spPr>
          <a:xfrm>
            <a:off x="1151115" y="1329223"/>
            <a:ext cx="5065617" cy="449941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A19E0C-847A-7ADC-D8BC-A421CCD65402}"/>
              </a:ext>
            </a:extLst>
          </p:cNvPr>
          <p:cNvSpPr/>
          <p:nvPr/>
        </p:nvSpPr>
        <p:spPr>
          <a:xfrm>
            <a:off x="1428995" y="242714"/>
            <a:ext cx="7689245" cy="1374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0BAF94-B695-3CEE-EF26-6D7D219EFE36}"/>
              </a:ext>
            </a:extLst>
          </p:cNvPr>
          <p:cNvSpPr txBox="1">
            <a:spLocks/>
          </p:cNvSpPr>
          <p:nvPr/>
        </p:nvSpPr>
        <p:spPr>
          <a:xfrm>
            <a:off x="2683577" y="301142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Cleaned Data Averaged Over Days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5A17E8-B75D-ECA4-62EA-ECD318C58960}"/>
              </a:ext>
            </a:extLst>
          </p:cNvPr>
          <p:cNvSpPr/>
          <p:nvPr/>
        </p:nvSpPr>
        <p:spPr>
          <a:xfrm>
            <a:off x="20060" y="5673180"/>
            <a:ext cx="7689245" cy="871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4ACBD6-55BC-2989-9778-8ED9EA2021E5}"/>
              </a:ext>
            </a:extLst>
          </p:cNvPr>
          <p:cNvSpPr txBox="1">
            <a:spLocks/>
          </p:cNvSpPr>
          <p:nvPr/>
        </p:nvSpPr>
        <p:spPr>
          <a:xfrm>
            <a:off x="5305108" y="5802958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2000" dirty="0">
                <a:solidFill>
                  <a:schemeClr val="tx1"/>
                </a:solidFill>
              </a:rPr>
              <a:t>Part of Day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38E26D-357C-3622-406E-1B98CA3E424F}"/>
              </a:ext>
            </a:extLst>
          </p:cNvPr>
          <p:cNvSpPr txBox="1">
            <a:spLocks/>
          </p:cNvSpPr>
          <p:nvPr/>
        </p:nvSpPr>
        <p:spPr>
          <a:xfrm>
            <a:off x="6576401" y="1247910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400" dirty="0">
                <a:solidFill>
                  <a:schemeClr val="tx1"/>
                </a:solidFill>
              </a:rPr>
              <a:t>Not clear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B4E6CB5-2A29-6206-6348-810D92FB9C24}"/>
              </a:ext>
            </a:extLst>
          </p:cNvPr>
          <p:cNvSpPr txBox="1">
            <a:spLocks/>
          </p:cNvSpPr>
          <p:nvPr/>
        </p:nvSpPr>
        <p:spPr>
          <a:xfrm>
            <a:off x="4199600" y="1254936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400" dirty="0">
                <a:solidFill>
                  <a:schemeClr val="tx1"/>
                </a:solidFill>
              </a:rPr>
              <a:t>Clear</a:t>
            </a:r>
          </a:p>
        </p:txBody>
      </p:sp>
    </p:spTree>
    <p:extLst>
      <p:ext uri="{BB962C8B-B14F-4D97-AF65-F5344CB8AC3E}">
        <p14:creationId xmlns:p14="http://schemas.microsoft.com/office/powerpoint/2010/main" val="1314871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39" name="Picture 4" descr="Magnifying glass showing decling performance">
            <a:extLst>
              <a:ext uri="{FF2B5EF4-FFF2-40B4-BE49-F238E27FC236}">
                <a16:creationId xmlns:a16="http://schemas.microsoft.com/office/drawing/2014/main" id="{50FDC458-01FB-754F-1787-9ED564FB7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2020" b="1137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6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7DA9A-06BE-6743-2A84-E6BF0AB3E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/>
              <a:t>Final Statistical Model</a:t>
            </a:r>
          </a:p>
        </p:txBody>
      </p:sp>
      <p:sp>
        <p:nvSpPr>
          <p:cNvPr id="7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2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4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834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333DF2-07A8-DD80-A05B-5A28C907A0BE}"/>
              </a:ext>
            </a:extLst>
          </p:cNvPr>
          <p:cNvSpPr/>
          <p:nvPr/>
        </p:nvSpPr>
        <p:spPr>
          <a:xfrm>
            <a:off x="922435" y="178526"/>
            <a:ext cx="4472525" cy="138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730968-3A43-ED02-C1C4-D4C151A4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509" y="526775"/>
            <a:ext cx="8596668" cy="84328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Distribution of Features </a:t>
            </a:r>
          </a:p>
        </p:txBody>
      </p:sp>
      <p:pic>
        <p:nvPicPr>
          <p:cNvPr id="10" name="Picture 9" descr="A group of graphs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3F5A3543-E240-5C5D-43C6-9987AB53F31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53143" y="1115959"/>
            <a:ext cx="8259250" cy="54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84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079" y="262765"/>
            <a:ext cx="8596668" cy="1320800"/>
          </a:xfrm>
        </p:spPr>
        <p:txBody>
          <a:bodyPr/>
          <a:lstStyle/>
          <a:p>
            <a:r>
              <a:rPr lang="en-AU" dirty="0"/>
              <a:t>Interaction of Features</a:t>
            </a:r>
          </a:p>
        </p:txBody>
      </p:sp>
      <p:pic>
        <p:nvPicPr>
          <p:cNvPr id="7" name="Picture 6" descr="A graph of different days of the week">
            <a:extLst>
              <a:ext uri="{FF2B5EF4-FFF2-40B4-BE49-F238E27FC236}">
                <a16:creationId xmlns:a16="http://schemas.microsoft.com/office/drawing/2014/main" id="{C04007F6-6524-1B5F-7ACE-F8CBE7508B82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542521" y="923165"/>
            <a:ext cx="8674886" cy="573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89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A69799-B239-D1C0-77F0-0863A408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 of choice: </a:t>
            </a:r>
            <a:br>
              <a:rPr lang="en-AU" dirty="0"/>
            </a:br>
            <a:r>
              <a:rPr lang="en-AU" dirty="0"/>
              <a:t>Gamma General Linear Model (GLM)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85A9B4-8FB8-03D2-B583-A16EAFE1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Statistical model allows for prediction and understanding inner workings</a:t>
            </a:r>
          </a:p>
          <a:p>
            <a:r>
              <a:rPr lang="en-AU" dirty="0"/>
              <a:t>Good for continuous data</a:t>
            </a:r>
          </a:p>
          <a:p>
            <a:r>
              <a:rPr lang="en-AU" dirty="0"/>
              <a:t>Good for data between 0 and infinity </a:t>
            </a:r>
          </a:p>
        </p:txBody>
      </p:sp>
    </p:spTree>
    <p:extLst>
      <p:ext uri="{BB962C8B-B14F-4D97-AF65-F5344CB8AC3E}">
        <p14:creationId xmlns:p14="http://schemas.microsoft.com/office/powerpoint/2010/main" val="2262269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F1433D-D93D-7EE3-F209-3BB9C74B74AB}"/>
              </a:ext>
            </a:extLst>
          </p:cNvPr>
          <p:cNvSpPr txBox="1">
            <a:spLocks/>
          </p:cNvSpPr>
          <p:nvPr/>
        </p:nvSpPr>
        <p:spPr>
          <a:xfrm>
            <a:off x="3745180" y="94621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Oh </a:t>
            </a:r>
            <a:r>
              <a:rPr lang="en-AU" dirty="0" err="1"/>
              <a:t>oh</a:t>
            </a:r>
            <a:r>
              <a:rPr lang="en-AU" dirty="0"/>
              <a:t>! outliers!</a:t>
            </a:r>
          </a:p>
        </p:txBody>
      </p:sp>
      <p:pic>
        <p:nvPicPr>
          <p:cNvPr id="8" name="Content Placeholder 4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5A12B72B-6E02-20D5-AAFB-B4D2DA578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11"/>
          <a:stretch/>
        </p:blipFill>
        <p:spPr>
          <a:xfrm>
            <a:off x="1091740" y="2048215"/>
            <a:ext cx="9057629" cy="2956766"/>
          </a:xfrm>
        </p:spPr>
      </p:pic>
    </p:spTree>
    <p:extLst>
      <p:ext uri="{BB962C8B-B14F-4D97-AF65-F5344CB8AC3E}">
        <p14:creationId xmlns:p14="http://schemas.microsoft.com/office/powerpoint/2010/main" val="3800618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Geometric white clouds on a blue sky">
            <a:extLst>
              <a:ext uri="{FF2B5EF4-FFF2-40B4-BE49-F238E27FC236}">
                <a16:creationId xmlns:a16="http://schemas.microsoft.com/office/drawing/2014/main" id="{D91FDECD-97C2-8A81-5F4C-628B81AB80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b="3181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BFBD429-C7AA-4D85-BEBF-26ECE2DB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7A9CEEF0-7547-4FA2-93BD-0B8C799DD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A02E860-D290-48CF-9C38-BC8EB885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F60179-3A15-468E-86D0-1C2FFD50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87ED294B-4D40-44B4-86E7-F23C0468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20A4563-B7CB-4CA4-B293-C883B1813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anchor="t">
            <a:normAutofit/>
          </a:bodyPr>
          <a:lstStyle/>
          <a:p>
            <a:r>
              <a:rPr lang="en-AU" dirty="0"/>
              <a:t>Model Formula</a:t>
            </a:r>
            <a:br>
              <a:rPr lang="en-AU" dirty="0"/>
            </a:br>
            <a:r>
              <a:rPr lang="en-AU" dirty="0"/>
              <a:t>  </a:t>
            </a:r>
            <a:r>
              <a:rPr lang="en-AU" sz="2400" dirty="0"/>
              <a:t>Gamma GLM</a:t>
            </a:r>
            <a:endParaRPr lang="en-AU" dirty="0"/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55D78701-1D8D-45A3-9B44-A94C33462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B8C595DB-254F-4E8B-9C0D-648B3FF1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8657CD-A3F1-07CB-0AD0-C452FA914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2159000"/>
            <a:ext cx="6487955" cy="4218049"/>
          </a:xfrm>
        </p:spPr>
        <p:txBody>
          <a:bodyPr>
            <a:normAutofit/>
          </a:bodyPr>
          <a:lstStyle/>
          <a:p>
            <a:r>
              <a:rPr lang="en-AU" dirty="0"/>
              <a:t>Region</a:t>
            </a:r>
          </a:p>
          <a:p>
            <a:r>
              <a:rPr lang="en-AU" dirty="0"/>
              <a:t>Day of the Week</a:t>
            </a:r>
          </a:p>
          <a:p>
            <a:r>
              <a:rPr lang="en-AU" dirty="0"/>
              <a:t>Part of Day</a:t>
            </a:r>
          </a:p>
          <a:p>
            <a:r>
              <a:rPr lang="en-AU" dirty="0"/>
              <a:t>Sky condition</a:t>
            </a:r>
          </a:p>
          <a:p>
            <a:endParaRPr lang="en-AU" dirty="0"/>
          </a:p>
          <a:p>
            <a:r>
              <a:rPr lang="en-AU" dirty="0"/>
              <a:t>2-way interaction between</a:t>
            </a:r>
          </a:p>
          <a:p>
            <a:pPr lvl="1"/>
            <a:r>
              <a:rPr lang="en-AU" dirty="0"/>
              <a:t>Day of the Week</a:t>
            </a:r>
          </a:p>
          <a:p>
            <a:pPr lvl="1"/>
            <a:r>
              <a:rPr lang="en-AU" dirty="0"/>
              <a:t>Part of Day</a:t>
            </a:r>
          </a:p>
          <a:p>
            <a:pPr lvl="1"/>
            <a:r>
              <a:rPr lang="en-AU" dirty="0"/>
              <a:t>Sky condition</a:t>
            </a:r>
          </a:p>
          <a:p>
            <a:pPr lvl="1"/>
            <a:endParaRPr lang="en-AU" dirty="0"/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2E000235-D5DF-4D2F-AECA-3814821B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D7CE0E87-2C2C-4907-BBE3-D24D86C4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8FF0BC47-4F6D-4430-8C11-E1566CBF6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5B73C5C4-3778-4E76-9467-8B46C9F91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6129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3" name="Picture 2" descr="A group of graphs showing different values&#10;&#10;Description automatically generated">
            <a:extLst>
              <a:ext uri="{FF2B5EF4-FFF2-40B4-BE49-F238E27FC236}">
                <a16:creationId xmlns:a16="http://schemas.microsoft.com/office/drawing/2014/main" id="{F86153A3-5B80-40BB-CACF-69689216414A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050747" y="1006203"/>
            <a:ext cx="8090505" cy="53504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16591B-926D-333D-4D73-26A53819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905" y="223561"/>
            <a:ext cx="5086124" cy="1058974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Model Diagnostic Plots</a:t>
            </a:r>
          </a:p>
        </p:txBody>
      </p:sp>
    </p:spTree>
    <p:extLst>
      <p:ext uri="{BB962C8B-B14F-4D97-AF65-F5344CB8AC3E}">
        <p14:creationId xmlns:p14="http://schemas.microsoft.com/office/powerpoint/2010/main" val="3041998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850" y="310638"/>
            <a:ext cx="5691826" cy="1072837"/>
          </a:xfrm>
        </p:spPr>
        <p:txBody>
          <a:bodyPr/>
          <a:lstStyle/>
          <a:p>
            <a:r>
              <a:rPr lang="en-AU" dirty="0"/>
              <a:t>Predicting Police Demand</a:t>
            </a:r>
          </a:p>
        </p:txBody>
      </p:sp>
      <p:pic>
        <p:nvPicPr>
          <p:cNvPr id="4" name="Picture 3" descr="A comparison of a line graph">
            <a:extLst>
              <a:ext uri="{FF2B5EF4-FFF2-40B4-BE49-F238E27FC236}">
                <a16:creationId xmlns:a16="http://schemas.microsoft.com/office/drawing/2014/main" id="{200B9D75-CBEA-ABDB-6082-C1CF29B8E35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695601" y="1110472"/>
            <a:ext cx="8028421" cy="53093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F310FD-6545-9A24-F485-FABD9A2AC536}"/>
              </a:ext>
            </a:extLst>
          </p:cNvPr>
          <p:cNvSpPr txBox="1">
            <a:spLocks/>
          </p:cNvSpPr>
          <p:nvPr/>
        </p:nvSpPr>
        <p:spPr>
          <a:xfrm>
            <a:off x="2947109" y="1126159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/>
              <a:t>Training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03551E-60AE-8273-08F0-4B80F53AE882}"/>
              </a:ext>
            </a:extLst>
          </p:cNvPr>
          <p:cNvSpPr txBox="1">
            <a:spLocks/>
          </p:cNvSpPr>
          <p:nvPr/>
        </p:nvSpPr>
        <p:spPr>
          <a:xfrm>
            <a:off x="7089618" y="1112846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/>
              <a:t>Testing Data</a:t>
            </a:r>
          </a:p>
        </p:txBody>
      </p:sp>
    </p:spTree>
    <p:extLst>
      <p:ext uri="{BB962C8B-B14F-4D97-AF65-F5344CB8AC3E}">
        <p14:creationId xmlns:p14="http://schemas.microsoft.com/office/powerpoint/2010/main" val="2899575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3" name="Picture 2" descr="A comparison of a line graph&#10;&#10;Description automatically generated">
            <a:extLst>
              <a:ext uri="{FF2B5EF4-FFF2-40B4-BE49-F238E27FC236}">
                <a16:creationId xmlns:a16="http://schemas.microsoft.com/office/drawing/2014/main" id="{AB536806-EAF5-7CB2-AB3E-3D23D99605F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646865" y="1061734"/>
            <a:ext cx="8142722" cy="53849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3542B9-DE07-6D68-3F09-A6EBF3D9E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506" y="303087"/>
            <a:ext cx="6360988" cy="1072837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2"/>
                </a:solidFill>
              </a:rPr>
              <a:t>Predicting Ambulance Demand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72AB18-8CAA-B6B5-7966-A6EBF65550DD}"/>
              </a:ext>
            </a:extLst>
          </p:cNvPr>
          <p:cNvSpPr txBox="1">
            <a:spLocks/>
          </p:cNvSpPr>
          <p:nvPr/>
        </p:nvSpPr>
        <p:spPr>
          <a:xfrm>
            <a:off x="2947109" y="1126159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>
                <a:solidFill>
                  <a:schemeClr val="accent2"/>
                </a:solidFill>
              </a:rPr>
              <a:t>Training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4B6610-5921-F14A-DEDC-C18501022971}"/>
              </a:ext>
            </a:extLst>
          </p:cNvPr>
          <p:cNvSpPr txBox="1">
            <a:spLocks/>
          </p:cNvSpPr>
          <p:nvPr/>
        </p:nvSpPr>
        <p:spPr>
          <a:xfrm>
            <a:off x="7089618" y="1112846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>
                <a:solidFill>
                  <a:schemeClr val="accent2"/>
                </a:solidFill>
              </a:rPr>
              <a:t>Testing Data</a:t>
            </a:r>
          </a:p>
        </p:txBody>
      </p:sp>
    </p:spTree>
    <p:extLst>
      <p:ext uri="{BB962C8B-B14F-4D97-AF65-F5344CB8AC3E}">
        <p14:creationId xmlns:p14="http://schemas.microsoft.com/office/powerpoint/2010/main" val="131193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6" name="Picture 5" descr="Cars in a traffic jam">
            <a:extLst>
              <a:ext uri="{FF2B5EF4-FFF2-40B4-BE49-F238E27FC236}">
                <a16:creationId xmlns:a16="http://schemas.microsoft.com/office/drawing/2014/main" id="{C5A0060E-9384-DEFC-4A1E-B815126F4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b="667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683C9-C900-1591-B609-656496E5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723" y="81944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How?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AC58C-F3E8-A096-3DA5-245322C53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4723" y="2499550"/>
            <a:ext cx="4485725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crash data!</a:t>
            </a:r>
          </a:p>
        </p:txBody>
      </p:sp>
      <p:sp>
        <p:nvSpPr>
          <p:cNvPr id="97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9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1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E87357D-4CCD-9974-B886-BD9D9773A6DE}"/>
              </a:ext>
            </a:extLst>
          </p:cNvPr>
          <p:cNvSpPr txBox="1">
            <a:spLocks/>
          </p:cNvSpPr>
          <p:nvPr/>
        </p:nvSpPr>
        <p:spPr>
          <a:xfrm>
            <a:off x="4996943" y="3432220"/>
            <a:ext cx="5265640" cy="2101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 key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 the crashes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Number of times 000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a statical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331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1D0B-A07F-1237-A467-B6C434BE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Statistical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79B11B-6DFF-07EF-0F3F-933043BD6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Metropolitan areas greatly increase the chance of need an ambulance</a:t>
            </a:r>
          </a:p>
          <a:p>
            <a:r>
              <a:rPr lang="en-US" dirty="0"/>
              <a:t>Evenings and nights decreases risk</a:t>
            </a:r>
          </a:p>
          <a:p>
            <a:pPr lvl="1"/>
            <a:r>
              <a:rPr lang="en-US" dirty="0"/>
              <a:t>Except Saturday and Sunday night</a:t>
            </a:r>
          </a:p>
          <a:p>
            <a:r>
              <a:rPr lang="en-US" dirty="0"/>
              <a:t>Mornings increased risk</a:t>
            </a:r>
          </a:p>
          <a:p>
            <a:endParaRPr lang="en-US" dirty="0"/>
          </a:p>
          <a:p>
            <a:r>
              <a:rPr lang="en-US" dirty="0"/>
              <a:t>Weather being not clear in the evening increased risk quite a bit</a:t>
            </a:r>
          </a:p>
          <a:p>
            <a:pPr lvl="1"/>
            <a:r>
              <a:rPr lang="en-US" dirty="0"/>
              <a:t>Whereas raining in the morning decreased risk</a:t>
            </a:r>
          </a:p>
          <a:p>
            <a:r>
              <a:rPr lang="en-US" dirty="0"/>
              <a:t>Raining itself wasn’t significant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1796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733FCDC9-CE08-8D59-1742-B6F9D23FE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94" b="1467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6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58C76-AF55-89A9-D9B8-76DE5748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Questions!</a:t>
            </a:r>
          </a:p>
        </p:txBody>
      </p:sp>
      <p:sp>
        <p:nvSpPr>
          <p:cNvPr id="5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4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746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71E1-A9CA-E162-54F3-9479FB1F6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47" y="829294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Major steps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DE45A72D-D1A6-738A-74E6-9B1766B0A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720485"/>
              </p:ext>
            </p:extLst>
          </p:nvPr>
        </p:nvGraphicFramePr>
        <p:xfrm>
          <a:off x="676707" y="1845894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18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7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1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2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Content Placeholder 4" descr="Scientists in lab">
            <a:extLst>
              <a:ext uri="{FF2B5EF4-FFF2-40B4-BE49-F238E27FC236}">
                <a16:creationId xmlns:a16="http://schemas.microsoft.com/office/drawing/2014/main" id="{2483F165-1FA8-2E17-EC1C-2864B6BAC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3" name="Isosceles Triangle 21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4" name="Parallelogram 23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25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27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8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9" name="Isosceles Triangle 33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179BA-65D1-05A9-1568-94D18CDE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/>
              <a:t>Investigating Structure &amp; Wrangling Data</a:t>
            </a:r>
          </a:p>
        </p:txBody>
      </p:sp>
      <p:sp>
        <p:nvSpPr>
          <p:cNvPr id="6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1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2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3" name="Isosceles Triangle 41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2997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FFEAF9-253D-15F0-5D99-D456F641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Initial Data Structure</a:t>
            </a:r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2922DC-0533-3874-A998-D101656A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2068" y="1948543"/>
            <a:ext cx="4413366" cy="4093481"/>
          </a:xfrm>
        </p:spPr>
        <p:txBody>
          <a:bodyPr/>
          <a:lstStyle/>
          <a:p>
            <a:pPr marL="0" indent="0" algn="ctr" defTabSz="480060">
              <a:spcBef>
                <a:spcPts val="1050"/>
              </a:spcBef>
              <a:buNone/>
            </a:pPr>
            <a:r>
              <a:rPr lang="en-AU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Pre-Crash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Time of accident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Atmospheric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Road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Local Government Area (LGA)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Light Condition</a:t>
            </a:r>
            <a:endParaRPr lang="en-AU" sz="189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26F86B-AE9D-DF4B-03BB-69DA96E2C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6565" y="1948543"/>
            <a:ext cx="4413365" cy="4093482"/>
          </a:xfrm>
        </p:spPr>
        <p:txBody>
          <a:bodyPr/>
          <a:lstStyle/>
          <a:p>
            <a:pPr marL="0" indent="0" algn="ctr" defTabSz="480060">
              <a:spcBef>
                <a:spcPts val="1050"/>
              </a:spcBef>
              <a:buNone/>
            </a:pPr>
            <a:r>
              <a:rPr lang="en-AU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Post-Crash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Severity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Number of people involved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Accident Type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Police Needed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Ambulance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0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CC01-E03E-CE77-5EBE-16E2B12D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Simplifying Data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54D97C4-6080-1932-58E0-293983DB9588}"/>
              </a:ext>
            </a:extLst>
          </p:cNvPr>
          <p:cNvSpPr txBox="1">
            <a:spLocks/>
          </p:cNvSpPr>
          <p:nvPr/>
        </p:nvSpPr>
        <p:spPr>
          <a:xfrm>
            <a:off x="1074388" y="2031275"/>
            <a:ext cx="4413366" cy="409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80060">
              <a:spcBef>
                <a:spcPts val="1050"/>
              </a:spcBef>
              <a:buFont typeface="Wingdings 3" charset="2"/>
              <a:buNone/>
            </a:pPr>
            <a:r>
              <a:rPr lang="en-AU" sz="2800" dirty="0"/>
              <a:t>Pre-Crash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Day of the week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Part of the day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Atmospheric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Road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LGA / Region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D68D59-4F14-B6FF-2CC6-B604FC9A9333}"/>
              </a:ext>
            </a:extLst>
          </p:cNvPr>
          <p:cNvSpPr txBox="1">
            <a:spLocks/>
          </p:cNvSpPr>
          <p:nvPr/>
        </p:nvSpPr>
        <p:spPr>
          <a:xfrm>
            <a:off x="5789845" y="2061755"/>
            <a:ext cx="4413365" cy="409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80060">
              <a:spcBef>
                <a:spcPts val="1050"/>
              </a:spcBef>
              <a:buFont typeface="Wingdings 3" charset="2"/>
              <a:buNone/>
            </a:pPr>
            <a:r>
              <a:rPr lang="en-AU" sz="2800" dirty="0"/>
              <a:t>Post-Crash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Police Needed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Ambulance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912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74D5-8974-4CA0-9BEE-54EC5810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Ambulance Needed</a:t>
            </a:r>
          </a:p>
        </p:txBody>
      </p:sp>
      <p:pic>
        <p:nvPicPr>
          <p:cNvPr id="9" name="Graphic 8" descr="Ambulance">
            <a:extLst>
              <a:ext uri="{FF2B5EF4-FFF2-40B4-BE49-F238E27FC236}">
                <a16:creationId xmlns:a16="http://schemas.microsoft.com/office/drawing/2014/main" id="{259885FB-B073-1304-DB40-DFDC23908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474" y="2159331"/>
            <a:ext cx="2915973" cy="291597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F6AD92-63E7-7A46-4EB0-9AFF863FE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781" y="2407576"/>
            <a:ext cx="4973962" cy="3120387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AU" dirty="0"/>
              <a:t>Only one ambulance per crash</a:t>
            </a:r>
          </a:p>
          <a:p>
            <a:pPr>
              <a:buClr>
                <a:schemeClr val="accent2"/>
              </a:buClr>
            </a:pPr>
            <a:endParaRPr lang="en-AU" dirty="0"/>
          </a:p>
          <a:p>
            <a:pPr>
              <a:buClr>
                <a:schemeClr val="accent2"/>
              </a:buClr>
            </a:pPr>
            <a:r>
              <a:rPr lang="en-AU" dirty="0"/>
              <a:t>Each person of a crash had their injury severity recorded</a:t>
            </a:r>
          </a:p>
          <a:p>
            <a:pPr>
              <a:buClr>
                <a:schemeClr val="accent2"/>
              </a:buClr>
            </a:pPr>
            <a:endParaRPr lang="en-AU" dirty="0"/>
          </a:p>
          <a:p>
            <a:pPr>
              <a:buClr>
                <a:schemeClr val="accent2"/>
              </a:buClr>
            </a:pPr>
            <a:r>
              <a:rPr lang="en-AU" dirty="0"/>
              <a:t>If someone was taken to the hospital, it was recorded</a:t>
            </a:r>
          </a:p>
        </p:txBody>
      </p:sp>
    </p:spTree>
    <p:extLst>
      <p:ext uri="{BB962C8B-B14F-4D97-AF65-F5344CB8AC3E}">
        <p14:creationId xmlns:p14="http://schemas.microsoft.com/office/powerpoint/2010/main" val="3807979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7" name="Picture 6" descr="Pen pointing to a graph on a screen">
            <a:extLst>
              <a:ext uri="{FF2B5EF4-FFF2-40B4-BE49-F238E27FC236}">
                <a16:creationId xmlns:a16="http://schemas.microsoft.com/office/drawing/2014/main" id="{557C7E9A-FE93-C09C-9870-FB3C25653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7822" b="556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9DEEA-4BEC-6E8C-537C-9784B9A3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Viewing Initial Trends</a:t>
            </a:r>
            <a:endParaRPr lang="en-US" sz="5400"/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1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3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602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Custom 6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CB3535"/>
      </a:accent1>
      <a:accent2>
        <a:srgbClr val="00B0F0"/>
      </a:accent2>
      <a:accent3>
        <a:srgbClr val="FF7D7D"/>
      </a:accent3>
      <a:accent4>
        <a:srgbClr val="0070C0"/>
      </a:accent4>
      <a:accent5>
        <a:srgbClr val="98ADD8"/>
      </a:accent5>
      <a:accent6>
        <a:srgbClr val="FF0000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</TotalTime>
  <Words>1034</Words>
  <Application>Microsoft Office PowerPoint</Application>
  <PresentationFormat>Widescreen</PresentationFormat>
  <Paragraphs>309</Paragraphs>
  <Slides>31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Trebuchet MS</vt:lpstr>
      <vt:lpstr>Wingdings 3</vt:lpstr>
      <vt:lpstr>Facet</vt:lpstr>
      <vt:lpstr>When Do We Need Emergency Services?</vt:lpstr>
      <vt:lpstr>Why?</vt:lpstr>
      <vt:lpstr>How?</vt:lpstr>
      <vt:lpstr>Major steps</vt:lpstr>
      <vt:lpstr>Investigating Structure &amp; Wrangling Data</vt:lpstr>
      <vt:lpstr>Initial Data Structure</vt:lpstr>
      <vt:lpstr>Simplifying Data</vt:lpstr>
      <vt:lpstr>Ambulance Needed</vt:lpstr>
      <vt:lpstr>Viewing Initial Trends</vt:lpstr>
      <vt:lpstr>Emergency Callouts Over Time (Fortnightly)</vt:lpstr>
      <vt:lpstr>Crashes by Road and Sky Conditions</vt:lpstr>
      <vt:lpstr>Correlation of Conditions</vt:lpstr>
      <vt:lpstr>Emergency Callouts by Sky Conditions</vt:lpstr>
      <vt:lpstr>PowerPoint Presentation</vt:lpstr>
      <vt:lpstr>Emergency Callouts Over Time</vt:lpstr>
      <vt:lpstr>Crashes by Day </vt:lpstr>
      <vt:lpstr>Further Cleaning</vt:lpstr>
      <vt:lpstr>Target Format</vt:lpstr>
      <vt:lpstr>Potential Issues</vt:lpstr>
      <vt:lpstr>PowerPoint Presentation</vt:lpstr>
      <vt:lpstr>Final Statistical Model</vt:lpstr>
      <vt:lpstr>Distribution of Features </vt:lpstr>
      <vt:lpstr>Interaction of Features</vt:lpstr>
      <vt:lpstr>Model of choice:  Gamma General Linear Model (GLM)</vt:lpstr>
      <vt:lpstr>PowerPoint Presentation</vt:lpstr>
      <vt:lpstr>Model Formula   Gamma GLM</vt:lpstr>
      <vt:lpstr>Model Diagnostic Plots</vt:lpstr>
      <vt:lpstr>Predicting Police Demand</vt:lpstr>
      <vt:lpstr>Predicting Ambulance Demand</vt:lpstr>
      <vt:lpstr>Statistical results</vt:lpstr>
      <vt:lpstr>Questions!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Do We Need Emergency Services?</dc:title>
  <dc:creator>Andre medina</dc:creator>
  <cp:lastModifiedBy>Andre medina</cp:lastModifiedBy>
  <cp:revision>10</cp:revision>
  <dcterms:created xsi:type="dcterms:W3CDTF">2023-08-28T10:43:25Z</dcterms:created>
  <dcterms:modified xsi:type="dcterms:W3CDTF">2023-08-29T15:16:43Z</dcterms:modified>
</cp:coreProperties>
</file>